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59" r:id="rId5"/>
    <p:sldId id="260" r:id="rId6"/>
    <p:sldId id="261" r:id="rId7"/>
    <p:sldId id="265" r:id="rId8"/>
    <p:sldId id="257" r:id="rId9"/>
    <p:sldId id="262" r:id="rId10"/>
    <p:sldId id="266" r:id="rId11"/>
    <p:sldId id="258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135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46C76-C460-438A-9BFA-D6FE8CE2DA56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73C96-7CC2-47BF-A5DA-B7F63CB0A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397569-D253-45E3-BFE3-40122C660F3E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C02AC-80CA-4406-AAA7-80ECFDC37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FD141-46E3-452C-8A4A-19E890BB3846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3E8F2-51DB-4EB2-B48F-965DE7A4BA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26B1C-ACD0-4545-B697-7EA767A83385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B162F-223D-4D62-A88E-87F7D2D3EF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4E76F-5570-48D0-BBC3-279CA4C5192E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D7764-14F1-4037-88C1-5E6A7B24A1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2BA6E-AC1E-4D03-996E-3A9DD6E8878E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DF80A-FAF1-4B68-94A1-671058BC2B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0A6B0B-CD29-4C75-81D7-3436B37CAB16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4A3A3-BCE3-48D6-A958-9AB74AFBFF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D4422-B5F3-489E-B2A2-98E6C1392AF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B87D6-B448-453A-90EE-957592CDA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229E1-F8A6-4801-8E8C-F20BC0A62A28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68A9B-689E-4EC4-A7F4-E4D5CA623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76D18-28B7-4845-9D41-9DF6058DAA77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E614C1-46EF-48C8-893D-FB19C8C3D2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03FCE-BB0A-4F4F-900A-31AE8713E102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ABD8A-9756-4987-A56D-8DE720115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45DDBA5-F669-4E07-94F3-864C8443AEE1}" type="datetimeFigureOut">
              <a:rPr lang="ru-RU"/>
              <a:pPr>
                <a:defRPr/>
              </a:pPr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77F546-D40E-49BF-B226-4E45B6748C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ttps://ds02.infourok.ru/uploads/ex/0424/00087c1b-38fb8e8a/310/img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8"/>
            <a:ext cx="9144000" cy="684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085292-A5D3-4FA0-83E8-2F7B65DF62DB}"/>
              </a:ext>
            </a:extLst>
          </p:cNvPr>
          <p:cNvSpPr txBox="1"/>
          <p:nvPr/>
        </p:nvSpPr>
        <p:spPr>
          <a:xfrm>
            <a:off x="1979712" y="620688"/>
            <a:ext cx="42938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Домашняя работа</a:t>
            </a:r>
          </a:p>
          <a:p>
            <a:r>
              <a:rPr lang="ru-RU" dirty="0"/>
              <a:t>Читать страницы 113-120</a:t>
            </a:r>
          </a:p>
          <a:p>
            <a:r>
              <a:rPr lang="ru-RU" dirty="0"/>
              <a:t>Ответить на вопросы </a:t>
            </a:r>
            <a:r>
              <a:rPr lang="ru-RU"/>
              <a:t>на странице 120</a:t>
            </a:r>
          </a:p>
        </p:txBody>
      </p:sp>
    </p:spTree>
    <p:extLst>
      <p:ext uri="{BB962C8B-B14F-4D97-AF65-F5344CB8AC3E}">
        <p14:creationId xmlns:p14="http://schemas.microsoft.com/office/powerpoint/2010/main" val="3741524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50825" y="1341438"/>
            <a:ext cx="86058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6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Посеешь поступок - пожнешь привычку, посеешь привычку - пожнешь характер, посеешь характер - пожнешь судьбу. </a:t>
            </a:r>
            <a:endParaRPr lang="ru-RU" sz="36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9766" y="4005064"/>
            <a:ext cx="605428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урок!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1" descr="C:\Users\Татьяна\Desktop\Ивины\deti_large.jpg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1979613" y="549275"/>
            <a:ext cx="4770437" cy="565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388" y="155575"/>
            <a:ext cx="85693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№1</a:t>
            </a:r>
            <a:r>
              <a:rPr lang="ru-RU" sz="24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«Портрет героя в цитатах»</a:t>
            </a:r>
            <a:endParaRPr lang="ru-RU" sz="2400" b="1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Карточки для групп №1,2,3</a:t>
            </a:r>
          </a:p>
          <a:p>
            <a:pPr algn="just" eaLnBrk="0" hangingPunct="0"/>
            <a:r>
              <a:rPr lang="ru-RU" sz="24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выберите и приклейте цитаты, которые помогут понять внутренний мир героя.</a:t>
            </a:r>
            <a:endParaRPr lang="ru-RU" sz="2400"/>
          </a:p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</a:rPr>
              <a:t> Один участник выскажет общее мнение о герое.</a:t>
            </a:r>
            <a:endParaRPr lang="ru-RU" sz="2400"/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2492375"/>
            <a:ext cx="896461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ru-RU" sz="2400" b="1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№1 «Характеристика героев» </a:t>
            </a:r>
            <a:endParaRPr lang="ru-RU" sz="2400" b="1"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Карточка для групп №4,5,6 </a:t>
            </a:r>
            <a:endParaRPr lang="ru-RU" sz="2400"/>
          </a:p>
          <a:p>
            <a:pPr algn="just" eaLnBrk="0" hangingPunct="0"/>
            <a:r>
              <a:rPr lang="ru-RU" sz="2400">
                <a:latin typeface="Times New Roman" pitchFamily="18" charset="0"/>
              </a:rPr>
              <a:t>Задание: выберите черты характера, которые помогут понять </a:t>
            </a:r>
            <a:r>
              <a:rPr lang="ru-RU" sz="2400">
                <a:solidFill>
                  <a:srgbClr val="262626"/>
                </a:solidFill>
                <a:latin typeface="Times New Roman" pitchFamily="18" charset="0"/>
              </a:rPr>
              <a:t>внутренний мир героя.</a:t>
            </a:r>
            <a:endParaRPr lang="ru-RU" sz="2400">
              <a:solidFill>
                <a:srgbClr val="262626"/>
              </a:solidFill>
            </a:endParaRPr>
          </a:p>
          <a:p>
            <a:pPr eaLnBrk="0" hangingPunct="0"/>
            <a:r>
              <a:rPr lang="ru-RU" sz="2400">
                <a:solidFill>
                  <a:srgbClr val="262626"/>
                </a:solidFill>
                <a:latin typeface="Times New Roman" pitchFamily="18" charset="0"/>
              </a:rPr>
              <a:t>Жестокость, сочувствие, добродушие, выносливость, вежливость, уступчивость, самокритичность, заносчивость, нерешительность. </a:t>
            </a:r>
            <a:endParaRPr lang="ru-RU" sz="2400">
              <a:solidFill>
                <a:srgbClr val="262626"/>
              </a:solidFill>
            </a:endParaRPr>
          </a:p>
          <a:p>
            <a:pPr algn="just" eaLnBrk="0" hangingPunct="0"/>
            <a:r>
              <a:rPr lang="ru-RU" sz="2400">
                <a:solidFill>
                  <a:srgbClr val="262626"/>
                </a:solidFill>
                <a:latin typeface="Times New Roman" pitchFamily="18" charset="0"/>
              </a:rPr>
              <a:t>Выберите группу защиты: участники, которой  докажут характеристики героев словами из текста и участник, который выскажет общее мнение о герое.</a:t>
            </a:r>
            <a:endParaRPr lang="ru-RU" sz="2400">
              <a:solidFill>
                <a:srgbClr val="262626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84213" y="1125538"/>
          <a:ext cx="7720821" cy="4763520"/>
        </p:xfrm>
        <a:graphic>
          <a:graphicData uri="http://schemas.openxmlformats.org/drawingml/2006/table">
            <a:tbl>
              <a:tblPr/>
              <a:tblGrid>
                <a:gridCol w="4598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23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Умения и знания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Имя (впиши)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Читал цитаты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Находил нужные цитаты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Работал с учебником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Высказывал свое мнение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Участвовал в защите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1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Приклеивал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43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Понравилось работать в группе?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414" name="Rectangle 1"/>
          <p:cNvSpPr>
            <a:spLocks noChangeArrowheads="1"/>
          </p:cNvSpPr>
          <p:nvPr/>
        </p:nvSpPr>
        <p:spPr bwMode="auto">
          <a:xfrm>
            <a:off x="684213" y="133350"/>
            <a:ext cx="75961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Оценочный лист для 1,2,3 группы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50825" y="981075"/>
          <a:ext cx="8569325" cy="5657850"/>
        </p:xfrm>
        <a:graphic>
          <a:graphicData uri="http://schemas.openxmlformats.org/drawingml/2006/table">
            <a:tbl>
              <a:tblPr/>
              <a:tblGrid>
                <a:gridCol w="48082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0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2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/>
                          <a:ea typeface="Calibri"/>
                          <a:cs typeface="Times New Roman"/>
                        </a:rPr>
                        <a:t>Умения и знания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/>
                          <a:ea typeface="Calibri"/>
                          <a:cs typeface="Times New Roman"/>
                        </a:rPr>
                        <a:t>Имя (впиши)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Читал цитаты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Находил нужные цитаты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Работал с учебником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Высказывал свое мнение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Участвовал в защите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2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Определял характер героя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06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latin typeface="Times New Roman"/>
                          <a:ea typeface="Calibri"/>
                          <a:cs typeface="Times New Roman"/>
                        </a:rPr>
                        <a:t>Приклеивал</a:t>
                      </a:r>
                      <a:endParaRPr lang="ru-RU" sz="32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657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Calibri"/>
                          <a:cs typeface="Times New Roman"/>
                        </a:rPr>
                        <a:t>Понравилось работать в группе?</a:t>
                      </a: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7441" name="Rectangle 1"/>
          <p:cNvSpPr>
            <a:spLocks noChangeArrowheads="1"/>
          </p:cNvSpPr>
          <p:nvPr/>
        </p:nvSpPr>
        <p:spPr bwMode="auto">
          <a:xfrm>
            <a:off x="1476375" y="260350"/>
            <a:ext cx="61277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Оценочный лист для 4,5,6 группы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algn="ctr" eaLnBrk="0" hangingPunct="0"/>
            <a:endParaRPr lang="ru-RU" sz="32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sendak_tolstoy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549275"/>
            <a:ext cx="3455988" cy="585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323850" y="1408113"/>
            <a:ext cx="82804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3200">
                <a:solidFill>
                  <a:srgbClr val="00206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Задание №2 для 1,2,3,4,5,6 группы</a:t>
            </a:r>
            <a:endParaRPr lang="ru-RU" sz="3200">
              <a:solidFill>
                <a:srgbClr val="002060"/>
              </a:solidFill>
              <a:ea typeface="Calibri" pitchFamily="34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вами отрывк</a:t>
            </a:r>
            <a:r>
              <a:rPr lang="ru-RU" sz="320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>
                <a:latin typeface="Times New Roman" pitchFamily="18" charset="0"/>
              </a:rPr>
              <a:t> из текста, </a:t>
            </a:r>
            <a:r>
              <a:rPr lang="ru-RU" sz="3200" u="sng">
                <a:latin typeface="Times New Roman" pitchFamily="18" charset="0"/>
              </a:rPr>
              <a:t>подчеркните</a:t>
            </a:r>
            <a:r>
              <a:rPr lang="ru-RU" sz="3200">
                <a:latin typeface="Times New Roman" pitchFamily="18" charset="0"/>
              </a:rPr>
              <a:t> в них слова, которые говорят про отношение Л.Н. Толстого к этой ситуации.</a:t>
            </a:r>
            <a:endParaRPr lang="ru-RU" sz="3200"/>
          </a:p>
          <a:p>
            <a:pPr algn="just" eaLnBrk="0" hangingPunct="0"/>
            <a:r>
              <a:rPr lang="ru-RU" sz="3200">
                <a:latin typeface="Times New Roman" pitchFamily="18" charset="0"/>
              </a:rPr>
              <a:t>Выскажите свое мнение.</a:t>
            </a:r>
            <a:endParaRPr lang="ru-RU" sz="3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288" y="1108075"/>
            <a:ext cx="7667625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3200" b="1">
                <a:latin typeface="Times New Roman" pitchFamily="18" charset="0"/>
              </a:rPr>
              <a:t>Продолжите мысль</a:t>
            </a:r>
            <a:r>
              <a:rPr lang="ru-RU" sz="3200">
                <a:latin typeface="Times New Roman" pitchFamily="18" charset="0"/>
              </a:rPr>
              <a:t>.</a:t>
            </a:r>
          </a:p>
          <a:p>
            <a:pPr eaLnBrk="0" hangingPunct="0">
              <a:buFontTx/>
              <a:buChar char="-"/>
            </a:pPr>
            <a:r>
              <a:rPr lang="ru-RU" sz="3200">
                <a:latin typeface="Times New Roman" pitchFamily="18" charset="0"/>
              </a:rPr>
              <a:t> Сегодня на уроке я понял….</a:t>
            </a:r>
          </a:p>
          <a:p>
            <a:pPr eaLnBrk="0" hangingPunct="0"/>
            <a:r>
              <a:rPr lang="ru-RU" sz="3200">
                <a:latin typeface="Times New Roman" pitchFamily="18" charset="0"/>
                <a:cs typeface="Times New Roman" pitchFamily="18" charset="0"/>
              </a:rPr>
              <a:t>- Сегодня на уроке я научился…</a:t>
            </a:r>
          </a:p>
          <a:p>
            <a:pPr eaLnBrk="0" hangingPunct="0"/>
            <a:r>
              <a:rPr lang="ru-RU" sz="3200">
                <a:latin typeface="Times New Roman" pitchFamily="18" charset="0"/>
              </a:rPr>
              <a:t>- Сегодня на уроке мне понравилось …</a:t>
            </a:r>
            <a:endParaRPr lang="ru-RU" sz="3200"/>
          </a:p>
          <a:p>
            <a:pPr eaLnBrk="0" hangingPunct="0"/>
            <a:r>
              <a:rPr lang="ru-RU" sz="3200">
                <a:latin typeface="Times New Roman" pitchFamily="18" charset="0"/>
              </a:rPr>
              <a:t>- Сегодня на уроке я испытывал трудности, когда ….</a:t>
            </a:r>
            <a:endParaRPr lang="ru-RU" sz="3200"/>
          </a:p>
          <a:p>
            <a:pPr eaLnBrk="0" hangingPunct="0"/>
            <a:endParaRPr lang="ru-RU" sz="32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0825" y="1844675"/>
            <a:ext cx="889317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 Можно ли судить человека по внешности?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2. Человек с детства вспоминает свои самые сильные чувства. Какие чувства пережил герой повести десятилетний Николенька? 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3. Почему Николенька, находясь в группе сверстников, совершал жестокие поступки?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 Как воспитать в себе сострадание?</a:t>
            </a:r>
            <a:endParaRPr lang="ru-RU" sz="3200"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5. Может ли замолчать совесть?</a:t>
            </a:r>
            <a:endParaRPr lang="ru-RU" sz="32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404664"/>
            <a:ext cx="76040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accent2">
                    <a:lumMod val="50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Проблемные вопросы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334</Words>
  <Application>Microsoft Office PowerPoint</Application>
  <PresentationFormat>Экран (4:3)</PresentationFormat>
  <Paragraphs>49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САИД МЭССЭРОВ</cp:lastModifiedBy>
  <cp:revision>15</cp:revision>
  <dcterms:created xsi:type="dcterms:W3CDTF">2018-04-10T04:26:43Z</dcterms:created>
  <dcterms:modified xsi:type="dcterms:W3CDTF">2020-05-11T09:06:36Z</dcterms:modified>
</cp:coreProperties>
</file>